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9" r:id="rId3"/>
    <p:sldId id="261" r:id="rId4"/>
    <p:sldId id="263" r:id="rId5"/>
    <p:sldId id="265" r:id="rId6"/>
    <p:sldId id="267" r:id="rId7"/>
    <p:sldId id="269" r:id="rId8"/>
    <p:sldId id="270" r:id="rId9"/>
    <p:sldId id="271" r:id="rId10"/>
    <p:sldId id="273" r:id="rId11"/>
    <p:sldId id="275" r:id="rId12"/>
    <p:sldId id="27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3" autoAdjust="0"/>
    <p:restoredTop sz="94660"/>
  </p:normalViewPr>
  <p:slideViewPr>
    <p:cSldViewPr snapToGrid="0">
      <p:cViewPr varScale="1">
        <p:scale>
          <a:sx n="58" d="100"/>
          <a:sy n="58" d="100"/>
        </p:scale>
        <p:origin x="6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2/5/2018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2/5/2018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2/5/2018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2/5/2018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2/5/2018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2/5/2018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2/5/2018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2/5/2018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2/5/2018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2/5/2018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2/5/2018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2/5/2018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2/5/2018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2/5/2018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2/5/2018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2/5/2018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2/5/2018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2/5/2018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3363" y="866155"/>
            <a:ext cx="8825658" cy="2677648"/>
          </a:xfrm>
        </p:spPr>
        <p:txBody>
          <a:bodyPr/>
          <a:lstStyle/>
          <a:p>
            <a:r>
              <a:rPr lang="en-US" dirty="0" smtClean="0"/>
              <a:t>LHS JV Drill and Panther Pride Drill Team</a:t>
            </a:r>
            <a:endParaRPr lang="en-US" dirty="0"/>
          </a:p>
        </p:txBody>
      </p:sp>
      <p:sp>
        <p:nvSpPr>
          <p:cNvPr id="3" name="Subtitle 2"/>
          <p:cNvSpPr>
            <a:spLocks noGrp="1"/>
          </p:cNvSpPr>
          <p:nvPr>
            <p:ph type="subTitle" idx="1"/>
          </p:nvPr>
        </p:nvSpPr>
        <p:spPr>
          <a:xfrm>
            <a:off x="2129740" y="3776716"/>
            <a:ext cx="8825658" cy="861420"/>
          </a:xfrm>
        </p:spPr>
        <p:txBody>
          <a:bodyPr>
            <a:noAutofit/>
          </a:bodyPr>
          <a:lstStyle/>
          <a:p>
            <a:r>
              <a:rPr lang="en-US" sz="6000" dirty="0" smtClean="0"/>
              <a:t>TRYOUT MEETING</a:t>
            </a:r>
          </a:p>
          <a:p>
            <a:endParaRPr lang="en-US" sz="6000" dirty="0"/>
          </a:p>
        </p:txBody>
      </p:sp>
    </p:spTree>
    <p:extLst>
      <p:ext uri="{BB962C8B-B14F-4D97-AF65-F5344CB8AC3E}">
        <p14:creationId xmlns:p14="http://schemas.microsoft.com/office/powerpoint/2010/main" val="935293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TRYOUTS</a:t>
            </a:r>
            <a:endParaRPr lang="en-US" dirty="0"/>
          </a:p>
        </p:txBody>
      </p:sp>
      <p:sp>
        <p:nvSpPr>
          <p:cNvPr id="3" name="Content Placeholder 2"/>
          <p:cNvSpPr>
            <a:spLocks noGrp="1"/>
          </p:cNvSpPr>
          <p:nvPr>
            <p:ph idx="1"/>
          </p:nvPr>
        </p:nvSpPr>
        <p:spPr>
          <a:xfrm>
            <a:off x="646982" y="2603500"/>
            <a:ext cx="9333632" cy="3416300"/>
          </a:xfrm>
        </p:spPr>
        <p:txBody>
          <a:bodyPr>
            <a:noAutofit/>
          </a:bodyPr>
          <a:lstStyle/>
          <a:p>
            <a:r>
              <a:rPr lang="en-US" sz="2000" dirty="0" smtClean="0"/>
              <a:t>Hopefuls will wear all black dance attire.</a:t>
            </a:r>
          </a:p>
          <a:p>
            <a:r>
              <a:rPr lang="en-US" sz="2000" dirty="0" smtClean="0"/>
              <a:t>Hair will be worn in a ponytail with a white bow.</a:t>
            </a:r>
          </a:p>
          <a:p>
            <a:r>
              <a:rPr lang="en-US" sz="2000" dirty="0" smtClean="0"/>
              <a:t>A number will be worn for judging purposes to ensure impartiality.</a:t>
            </a:r>
          </a:p>
          <a:p>
            <a:r>
              <a:rPr lang="en-US" sz="2000" dirty="0" smtClean="0"/>
              <a:t>Hopefuls will tryout in groups of 3 or 4.</a:t>
            </a:r>
          </a:p>
          <a:p>
            <a:r>
              <a:rPr lang="en-US" sz="2000" dirty="0" smtClean="0"/>
              <a:t>Hopefuls will perform the kick, technique, and jazz combinations taught at the tryout clinics.</a:t>
            </a:r>
            <a:r>
              <a:rPr lang="en-US" sz="2000" dirty="0"/>
              <a:t> </a:t>
            </a:r>
            <a:endParaRPr lang="en-US" sz="2000" dirty="0" smtClean="0"/>
          </a:p>
          <a:p>
            <a:r>
              <a:rPr lang="en-US" sz="2000" dirty="0" smtClean="0"/>
              <a:t>Tryouts are closed to the public.</a:t>
            </a:r>
          </a:p>
          <a:p>
            <a:r>
              <a:rPr lang="en-US" sz="2000" dirty="0" smtClean="0"/>
              <a:t>A scoresheet can be found in the tryout packet.</a:t>
            </a:r>
            <a:endParaRPr lang="en-US" sz="2000" dirty="0"/>
          </a:p>
        </p:txBody>
      </p:sp>
      <p:pic>
        <p:nvPicPr>
          <p:cNvPr id="5" name="Picture 4" descr="&lt;strong&gt;Dance Team&lt;/strong&gt; Clip A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5104" y="4138091"/>
            <a:ext cx="2596896" cy="2377440"/>
          </a:xfrm>
          <a:prstGeom prst="rect">
            <a:avLst/>
          </a:prstGeom>
        </p:spPr>
      </p:pic>
    </p:spTree>
    <p:extLst>
      <p:ext uri="{BB962C8B-B14F-4D97-AF65-F5344CB8AC3E}">
        <p14:creationId xmlns:p14="http://schemas.microsoft.com/office/powerpoint/2010/main" val="346944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TRYOUTS</a:t>
            </a:r>
            <a:endParaRPr lang="en-US" dirty="0"/>
          </a:p>
        </p:txBody>
      </p:sp>
      <p:sp>
        <p:nvSpPr>
          <p:cNvPr id="3" name="Content Placeholder 2"/>
          <p:cNvSpPr>
            <a:spLocks noGrp="1"/>
          </p:cNvSpPr>
          <p:nvPr>
            <p:ph idx="1"/>
          </p:nvPr>
        </p:nvSpPr>
        <p:spPr>
          <a:xfrm>
            <a:off x="598496" y="2629380"/>
            <a:ext cx="9187132" cy="3340100"/>
          </a:xfrm>
        </p:spPr>
        <p:txBody>
          <a:bodyPr>
            <a:normAutofit fontScale="92500"/>
          </a:bodyPr>
          <a:lstStyle/>
          <a:p>
            <a:r>
              <a:rPr lang="en-US" sz="2000" dirty="0" smtClean="0"/>
              <a:t>Judges shall be selected in advance and approved by an administrator.</a:t>
            </a:r>
          </a:p>
          <a:p>
            <a:r>
              <a:rPr lang="en-US" sz="2000" dirty="0" smtClean="0"/>
              <a:t>Olympic style scoring will be used with the five judges.  The highest and lowest scores will be dropped and the sum of the remaining three judges will be tallied.</a:t>
            </a:r>
          </a:p>
          <a:p>
            <a:r>
              <a:rPr lang="en-US" sz="2000" dirty="0" smtClean="0"/>
              <a:t>There is no set number of candidates who can make the team, however it is dependent on scores and breaks in scores.</a:t>
            </a:r>
          </a:p>
          <a:p>
            <a:r>
              <a:rPr lang="en-US" sz="2000" dirty="0" smtClean="0"/>
              <a:t>Results will be posted on the LISD website by tryout number.  The judges decisions are final and are not grounds for the formal grievance process.</a:t>
            </a:r>
          </a:p>
          <a:p>
            <a:r>
              <a:rPr lang="en-US" sz="2000" dirty="0" smtClean="0"/>
              <a:t>Judges scores carry 100% of the points!</a:t>
            </a:r>
            <a:endParaRPr lang="en-US" sz="2000" dirty="0"/>
          </a:p>
        </p:txBody>
      </p:sp>
      <p:pic>
        <p:nvPicPr>
          <p:cNvPr id="6" name="Picture 5" descr="The &lt;strong&gt;Star&lt;/strong&gt; - Kids A - Teacher Ts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5259" y="3909391"/>
            <a:ext cx="2173604" cy="2456173"/>
          </a:xfrm>
          <a:prstGeom prst="rect">
            <a:avLst/>
          </a:prstGeom>
        </p:spPr>
      </p:pic>
      <p:pic>
        <p:nvPicPr>
          <p:cNvPr id="7" name="Picture 6" descr="The &lt;strong&gt;Star&lt;/strong&gt; - Kids A - Teacher Ts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9880" y="5426014"/>
            <a:ext cx="1152088" cy="1301859"/>
          </a:xfrm>
          <a:prstGeom prst="rect">
            <a:avLst/>
          </a:prstGeom>
        </p:spPr>
      </p:pic>
      <p:pic>
        <p:nvPicPr>
          <p:cNvPr id="8" name="Picture 7" descr="The &lt;strong&gt;Star&lt;/strong&gt; - Kids A - Teacher Ts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5628" y="2128340"/>
            <a:ext cx="1378997" cy="1558266"/>
          </a:xfrm>
          <a:prstGeom prst="rect">
            <a:avLst/>
          </a:prstGeom>
        </p:spPr>
      </p:pic>
    </p:spTree>
    <p:extLst>
      <p:ext uri="{BB962C8B-B14F-4D97-AF65-F5344CB8AC3E}">
        <p14:creationId xmlns:p14="http://schemas.microsoft.com/office/powerpoint/2010/main" val="177246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LHS Drill Team</a:t>
            </a:r>
            <a:endParaRPr lang="en-US" dirty="0"/>
          </a:p>
        </p:txBody>
      </p:sp>
      <p:sp>
        <p:nvSpPr>
          <p:cNvPr id="3" name="Content Placeholder 2"/>
          <p:cNvSpPr>
            <a:spLocks noGrp="1"/>
          </p:cNvSpPr>
          <p:nvPr>
            <p:ph idx="1"/>
          </p:nvPr>
        </p:nvSpPr>
        <p:spPr>
          <a:xfrm>
            <a:off x="1154954" y="4201064"/>
            <a:ext cx="8825659" cy="3416300"/>
          </a:xfrm>
        </p:spPr>
        <p:txBody>
          <a:bodyPr/>
          <a:lstStyle/>
          <a:p>
            <a:r>
              <a:rPr lang="en-US" sz="2000" dirty="0" smtClean="0"/>
              <a:t>Lufkin ISD is excited to present our students with this opportunity!!</a:t>
            </a:r>
          </a:p>
          <a:p>
            <a:r>
              <a:rPr lang="en-US" sz="2000" dirty="0" smtClean="0"/>
              <a:t>We look forward to sharing this experience with you.</a:t>
            </a:r>
          </a:p>
          <a:p>
            <a:r>
              <a:rPr lang="en-US" sz="2000" dirty="0" smtClean="0"/>
              <a:t>If you have any questions please contact Mrs. Patricia White, our Student Activities Director at 633-7838 or the Drill Team Office at 630-4160.</a:t>
            </a:r>
          </a:p>
          <a:p>
            <a:endParaRPr lang="en-US" dirty="0"/>
          </a:p>
        </p:txBody>
      </p:sp>
      <p:pic>
        <p:nvPicPr>
          <p:cNvPr id="4" name="Picture 3" descr="external image dance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4196" y="2338298"/>
            <a:ext cx="2665562" cy="1862766"/>
          </a:xfrm>
          <a:prstGeom prst="rect">
            <a:avLst/>
          </a:prstGeom>
        </p:spPr>
      </p:pic>
    </p:spTree>
    <p:extLst>
      <p:ext uri="{BB962C8B-B14F-4D97-AF65-F5344CB8AC3E}">
        <p14:creationId xmlns:p14="http://schemas.microsoft.com/office/powerpoint/2010/main" val="31921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JV Drill and Panther Pride?</a:t>
            </a:r>
            <a:endParaRPr lang="en-US" dirty="0"/>
          </a:p>
        </p:txBody>
      </p:sp>
      <p:sp>
        <p:nvSpPr>
          <p:cNvPr id="3" name="Content Placeholder 2"/>
          <p:cNvSpPr>
            <a:spLocks noGrp="1"/>
          </p:cNvSpPr>
          <p:nvPr>
            <p:ph idx="1"/>
          </p:nvPr>
        </p:nvSpPr>
        <p:spPr>
          <a:xfrm>
            <a:off x="715992" y="2603500"/>
            <a:ext cx="9264621" cy="3719662"/>
          </a:xfrm>
        </p:spPr>
        <p:txBody>
          <a:bodyPr>
            <a:normAutofit/>
          </a:bodyPr>
          <a:lstStyle/>
          <a:p>
            <a:r>
              <a:rPr lang="en-US" sz="2000" dirty="0" smtClean="0"/>
              <a:t>JV Drill Team and Panther Pride are spirit organizations.  Their goal is to support the student body and promote school spirit.  Drill Team members also serve as school ambassadors within our community.</a:t>
            </a:r>
          </a:p>
          <a:p>
            <a:r>
              <a:rPr lang="en-US" sz="2000" dirty="0" smtClean="0"/>
              <a:t>Drill Team aims to promote the art of dance performance through teamwork while creating a positive and fun learning environment.</a:t>
            </a:r>
          </a:p>
          <a:p>
            <a:r>
              <a:rPr lang="en-US" sz="2000" dirty="0" smtClean="0"/>
              <a:t>Drill Team aims to promote self discipline and self confidence.</a:t>
            </a:r>
          </a:p>
          <a:p>
            <a:r>
              <a:rPr lang="en-US" sz="2000" dirty="0" smtClean="0"/>
              <a:t>Drill Team aims to promote leadership qualities, respect for self and others, and time management skills.</a:t>
            </a:r>
          </a:p>
          <a:p>
            <a:pPr marL="0" indent="0">
              <a:buNone/>
            </a:pPr>
            <a:endParaRPr lang="en-US" sz="2000" dirty="0" smtClean="0"/>
          </a:p>
        </p:txBody>
      </p:sp>
      <p:pic>
        <p:nvPicPr>
          <p:cNvPr id="4" name="Picture 3" descr="jazz &lt;strong&gt;dance&lt;/strong&gt; clip art | &lt;strong&gt;Dance&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4939" y="2743380"/>
            <a:ext cx="2196791" cy="2587745"/>
          </a:xfrm>
          <a:prstGeom prst="rect">
            <a:avLst/>
          </a:prstGeom>
        </p:spPr>
      </p:pic>
    </p:spTree>
    <p:extLst>
      <p:ext uri="{BB962C8B-B14F-4D97-AF65-F5344CB8AC3E}">
        <p14:creationId xmlns:p14="http://schemas.microsoft.com/office/powerpoint/2010/main" val="29217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I be involved in as a member?</a:t>
            </a:r>
            <a:endParaRPr lang="en-US" dirty="0"/>
          </a:p>
        </p:txBody>
      </p:sp>
      <p:sp>
        <p:nvSpPr>
          <p:cNvPr id="3" name="Content Placeholder 2"/>
          <p:cNvSpPr>
            <a:spLocks noGrp="1"/>
          </p:cNvSpPr>
          <p:nvPr>
            <p:ph idx="1"/>
          </p:nvPr>
        </p:nvSpPr>
        <p:spPr>
          <a:xfrm>
            <a:off x="560718" y="2603499"/>
            <a:ext cx="9419896" cy="3685157"/>
          </a:xfrm>
        </p:spPr>
        <p:txBody>
          <a:bodyPr>
            <a:normAutofit fontScale="92500"/>
          </a:bodyPr>
          <a:lstStyle/>
          <a:p>
            <a:r>
              <a:rPr lang="en-US" sz="2000" dirty="0"/>
              <a:t>As a member you will perform at </a:t>
            </a:r>
            <a:r>
              <a:rPr lang="en-US" sz="2000" dirty="0" smtClean="0"/>
              <a:t>LHS </a:t>
            </a:r>
            <a:r>
              <a:rPr lang="en-US" sz="2000" dirty="0"/>
              <a:t>football/basketball games, and pep rallies. </a:t>
            </a:r>
            <a:r>
              <a:rPr lang="en-US" sz="2000" dirty="0" smtClean="0"/>
              <a:t>Drill Team will also attend competition and perform in Panther Pride’s annual Christmas Spectacular and Spring </a:t>
            </a:r>
            <a:r>
              <a:rPr lang="en-US" sz="2000" dirty="0"/>
              <a:t>Show</a:t>
            </a:r>
            <a:r>
              <a:rPr lang="en-US" sz="2000" dirty="0" smtClean="0"/>
              <a:t>.</a:t>
            </a:r>
          </a:p>
          <a:p>
            <a:r>
              <a:rPr lang="en-US" sz="2000" dirty="0"/>
              <a:t>Participation is also required at various community events, </a:t>
            </a:r>
            <a:r>
              <a:rPr lang="en-US" sz="2000" dirty="0" smtClean="0"/>
              <a:t>volunteer opportunities, fundraisers, and parades.</a:t>
            </a:r>
            <a:endParaRPr lang="en-US" sz="2000" dirty="0"/>
          </a:p>
          <a:p>
            <a:r>
              <a:rPr lang="en-US" sz="2000" dirty="0" smtClean="0"/>
              <a:t>Summer camp and practices are mandatory.  Camp will </a:t>
            </a:r>
            <a:r>
              <a:rPr lang="en-US" sz="2000" dirty="0"/>
              <a:t>be held the </a:t>
            </a:r>
            <a:r>
              <a:rPr lang="en-US" sz="2000" dirty="0" smtClean="0"/>
              <a:t>second </a:t>
            </a:r>
            <a:r>
              <a:rPr lang="en-US" sz="2000" dirty="0"/>
              <a:t>week of August</a:t>
            </a:r>
            <a:r>
              <a:rPr lang="en-US" sz="2000" dirty="0" smtClean="0"/>
              <a:t>.  Panther Pride may be asked to attend mandatory practices the first week of August as well.</a:t>
            </a:r>
            <a:endParaRPr lang="en-US" sz="2000" dirty="0"/>
          </a:p>
          <a:p>
            <a:r>
              <a:rPr lang="en-US" sz="2000" dirty="0"/>
              <a:t>Practices will take place </a:t>
            </a:r>
            <a:r>
              <a:rPr lang="en-US" sz="2000" dirty="0" smtClean="0"/>
              <a:t>before school and during first period for Panther Pride as well as Tuesdays and Thursdays after school.  Practices will take place during second period and Mondays after school for JV Drill.</a:t>
            </a:r>
            <a:endParaRPr lang="en-US" sz="2000" dirty="0"/>
          </a:p>
        </p:txBody>
      </p:sp>
      <p:pic>
        <p:nvPicPr>
          <p:cNvPr id="4" name="Picture 3" descr="Clipart &lt;strong&gt;stars&lt;/strong&gt; - Cliparti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667914">
            <a:off x="8980675" y="2882793"/>
            <a:ext cx="3234380" cy="3126568"/>
          </a:xfrm>
          <a:prstGeom prst="rect">
            <a:avLst/>
          </a:prstGeom>
        </p:spPr>
      </p:pic>
    </p:spTree>
    <p:extLst>
      <p:ext uri="{BB962C8B-B14F-4D97-AF65-F5344CB8AC3E}">
        <p14:creationId xmlns:p14="http://schemas.microsoft.com/office/powerpoint/2010/main" val="241098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costs involved?</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Drill Team members are responsible for purchasing  practice clothes, shoes, bags, team shirts, uniforms, </a:t>
            </a:r>
            <a:r>
              <a:rPr lang="en-US" sz="2000" dirty="0" err="1" smtClean="0"/>
              <a:t>poms</a:t>
            </a:r>
            <a:r>
              <a:rPr lang="en-US" sz="2000" dirty="0" smtClean="0"/>
              <a:t>, camp fees, etc.  Initial cost may run up to $600 for JV Drill and $1000 for Panther Pride.  Many items if taken care of can be used the next year.  An itemized expense list will be given to parents upon scheduled uniform fittings.</a:t>
            </a:r>
          </a:p>
          <a:p>
            <a:r>
              <a:rPr lang="en-US" sz="2000" dirty="0" smtClean="0"/>
              <a:t>LISD offers a scholarship program for those who qualify.  Scholarship applications will be available after tryouts.</a:t>
            </a:r>
          </a:p>
          <a:p>
            <a:r>
              <a:rPr lang="en-US" sz="2000" dirty="0" smtClean="0"/>
              <a:t>Any member failing to complete payments by the due dates will not be allowed to remain on the team. Payment dates are listed on the front page of the tryout packet.</a:t>
            </a:r>
            <a:endParaRPr lang="en-US" sz="2000" dirty="0"/>
          </a:p>
        </p:txBody>
      </p:sp>
      <p:pic>
        <p:nvPicPr>
          <p:cNvPr id="4" name="Picture 3" descr="&lt;strong&gt;Money&lt;/strong&gt; Saving Tips for College Students | Test Prep Ti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0613" y="2881223"/>
            <a:ext cx="2132476" cy="1932316"/>
          </a:xfrm>
          <a:prstGeom prst="rect">
            <a:avLst/>
          </a:prstGeom>
        </p:spPr>
      </p:pic>
    </p:spTree>
    <p:extLst>
      <p:ext uri="{BB962C8B-B14F-4D97-AF65-F5344CB8AC3E}">
        <p14:creationId xmlns:p14="http://schemas.microsoft.com/office/powerpoint/2010/main" val="169440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Team Constitution</a:t>
            </a:r>
            <a:endParaRPr lang="en-US" dirty="0"/>
          </a:p>
        </p:txBody>
      </p:sp>
      <p:sp>
        <p:nvSpPr>
          <p:cNvPr id="3" name="Content Placeholder 2"/>
          <p:cNvSpPr>
            <a:spLocks noGrp="1"/>
          </p:cNvSpPr>
          <p:nvPr>
            <p:ph idx="1"/>
          </p:nvPr>
        </p:nvSpPr>
        <p:spPr/>
        <p:txBody>
          <a:bodyPr/>
          <a:lstStyle/>
          <a:p>
            <a:r>
              <a:rPr lang="en-US" sz="2000" dirty="0" smtClean="0"/>
              <a:t>Certain standards are necessary for the integrity of any organization.  Each and every member of the Drill Team should be a leader within the school and set a good example at all times.</a:t>
            </a:r>
          </a:p>
          <a:p>
            <a:r>
              <a:rPr lang="en-US" sz="2000" dirty="0" smtClean="0"/>
              <a:t>LHS Drill Teams will follow a Code of Conduct and Constitution.  The parent and student must agree to and sign the Code of Conduct and Constitution in order to tryout to be on the team.</a:t>
            </a:r>
          </a:p>
          <a:p>
            <a:pPr marL="0" indent="0">
              <a:buNone/>
            </a:pPr>
            <a:endParaRPr lang="en-US" dirty="0"/>
          </a:p>
        </p:txBody>
      </p:sp>
      <p:pic>
        <p:nvPicPr>
          <p:cNvPr id="4" name="Picture 3" descr="Contemporary Dancer Silhouette | Clipart Panda - Free Clipart Imag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0838" y="4826480"/>
            <a:ext cx="6251994" cy="1800574"/>
          </a:xfrm>
          <a:prstGeom prst="rect">
            <a:avLst/>
          </a:prstGeom>
        </p:spPr>
      </p:pic>
    </p:spTree>
    <p:extLst>
      <p:ext uri="{BB962C8B-B14F-4D97-AF65-F5344CB8AC3E}">
        <p14:creationId xmlns:p14="http://schemas.microsoft.com/office/powerpoint/2010/main" val="236075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a:t>
            </a:r>
            <a:endParaRPr lang="en-US" dirty="0"/>
          </a:p>
        </p:txBody>
      </p:sp>
      <p:sp>
        <p:nvSpPr>
          <p:cNvPr id="3" name="Content Placeholder 2"/>
          <p:cNvSpPr>
            <a:spLocks noGrp="1"/>
          </p:cNvSpPr>
          <p:nvPr>
            <p:ph idx="1"/>
          </p:nvPr>
        </p:nvSpPr>
        <p:spPr>
          <a:xfrm>
            <a:off x="1154954" y="2603500"/>
            <a:ext cx="8825659" cy="3883564"/>
          </a:xfrm>
        </p:spPr>
        <p:txBody>
          <a:bodyPr>
            <a:normAutofit fontScale="92500" lnSpcReduction="20000"/>
          </a:bodyPr>
          <a:lstStyle/>
          <a:p>
            <a:r>
              <a:rPr lang="en-US" sz="2000" dirty="0" smtClean="0"/>
              <a:t>JV Drill Team Tryouts are open to 8</a:t>
            </a:r>
            <a:r>
              <a:rPr lang="en-US" sz="2000" baseline="30000" dirty="0"/>
              <a:t>,</a:t>
            </a:r>
            <a:r>
              <a:rPr lang="en-US" sz="2000" dirty="0" smtClean="0"/>
              <a:t> 9, and 10 grade students currently enrolled and attending Lufkin Middle School or Lufkin High School.</a:t>
            </a:r>
          </a:p>
          <a:p>
            <a:r>
              <a:rPr lang="en-US" sz="2000" dirty="0" smtClean="0"/>
              <a:t>Panther Pride Tryouts are open to 9, 10, and 11 grade students currently enrolled and attending Lufkin High School.</a:t>
            </a:r>
          </a:p>
          <a:p>
            <a:r>
              <a:rPr lang="en-US" sz="2000" dirty="0" smtClean="0"/>
              <a:t>Drill Team Hopefuls must be passing all classes in order to attend after school practices and tryouts.  </a:t>
            </a:r>
            <a:r>
              <a:rPr lang="en-US" sz="2000" dirty="0" smtClean="0"/>
              <a:t>Grade waivers will not be </a:t>
            </a:r>
            <a:r>
              <a:rPr lang="en-US" sz="2000" smtClean="0"/>
              <a:t>given for tryouts.</a:t>
            </a:r>
            <a:endParaRPr lang="en-US" sz="2000" dirty="0"/>
          </a:p>
          <a:p>
            <a:r>
              <a:rPr lang="en-US" sz="2000" dirty="0" smtClean="0"/>
              <a:t>If a Drill Team Hopeful receives three or more discipline referrals they will not be eligible to tryout.</a:t>
            </a:r>
          </a:p>
          <a:p>
            <a:r>
              <a:rPr lang="en-US" sz="2000" dirty="0" smtClean="0"/>
              <a:t>If a student is placed in alternative school during the tryout process they will not be allowed to tryout.</a:t>
            </a:r>
          </a:p>
          <a:p>
            <a:r>
              <a:rPr lang="en-US" sz="2000" dirty="0" smtClean="0"/>
              <a:t>After tryout applications are received, grades and discipline referrals will be checked.  Ineligible candidates will be notified.</a:t>
            </a:r>
            <a:endParaRPr lang="en-US" sz="2000" dirty="0"/>
          </a:p>
        </p:txBody>
      </p:sp>
    </p:spTree>
    <p:extLst>
      <p:ext uri="{BB962C8B-B14F-4D97-AF65-F5344CB8AC3E}">
        <p14:creationId xmlns:p14="http://schemas.microsoft.com/office/powerpoint/2010/main" val="66811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Dates</a:t>
            </a:r>
            <a:endParaRPr lang="en-US" dirty="0"/>
          </a:p>
        </p:txBody>
      </p:sp>
      <p:sp>
        <p:nvSpPr>
          <p:cNvPr id="3" name="Content Placeholder 2"/>
          <p:cNvSpPr>
            <a:spLocks noGrp="1"/>
          </p:cNvSpPr>
          <p:nvPr>
            <p:ph idx="1"/>
          </p:nvPr>
        </p:nvSpPr>
        <p:spPr>
          <a:xfrm>
            <a:off x="276046" y="2225615"/>
            <a:ext cx="9704568" cy="4114800"/>
          </a:xfrm>
        </p:spPr>
        <p:txBody>
          <a:bodyPr>
            <a:normAutofit/>
          </a:bodyPr>
          <a:lstStyle/>
          <a:p>
            <a:r>
              <a:rPr lang="en-US" sz="2400" dirty="0" smtClean="0"/>
              <a:t>Applications are due by 4:00pm on March 29</a:t>
            </a:r>
            <a:r>
              <a:rPr lang="en-US" sz="2400" baseline="30000" dirty="0" smtClean="0"/>
              <a:t>th</a:t>
            </a:r>
            <a:r>
              <a:rPr lang="en-US" sz="2400" dirty="0" smtClean="0"/>
              <a:t> , absolutely no late applications will be accepted.  At LMS applications are due to the office of Mr. Gomez, at LHS applications are due to Mrs. White in Room C120.</a:t>
            </a:r>
          </a:p>
          <a:p>
            <a:r>
              <a:rPr lang="en-US" sz="2400" dirty="0" smtClean="0"/>
              <a:t> For JV Drill, mandatory tryout clinics will be held on April 9, 23, 24, and 25 from 4:15-5:30pm in the LHS Purple Gym.</a:t>
            </a:r>
          </a:p>
          <a:p>
            <a:r>
              <a:rPr lang="en-US" sz="2400" dirty="0" smtClean="0"/>
              <a:t> For Panther Pride, mandatory tryout clinics will be held on April 9 and 26 from 4:15-6:00 in the LHS Purple gym.</a:t>
            </a:r>
            <a:endParaRPr lang="en-US" sz="2400" dirty="0"/>
          </a:p>
        </p:txBody>
      </p:sp>
      <p:pic>
        <p:nvPicPr>
          <p:cNvPr id="4" name="Picture 3" descr="92036-&lt;strong&gt;dance&lt;/strong&gt;-&lt;strong&gt;dance&lt;/strong&g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772075">
            <a:off x="9606171" y="4634432"/>
            <a:ext cx="2546409" cy="1195398"/>
          </a:xfrm>
          <a:prstGeom prst="rect">
            <a:avLst/>
          </a:prstGeom>
        </p:spPr>
      </p:pic>
    </p:spTree>
    <p:extLst>
      <p:ext uri="{BB962C8B-B14F-4D97-AF65-F5344CB8AC3E}">
        <p14:creationId xmlns:p14="http://schemas.microsoft.com/office/powerpoint/2010/main" val="214643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Dates Continued</a:t>
            </a:r>
            <a:endParaRPr lang="en-US" dirty="0"/>
          </a:p>
        </p:txBody>
      </p:sp>
      <p:sp>
        <p:nvSpPr>
          <p:cNvPr id="3" name="Content Placeholder 2"/>
          <p:cNvSpPr>
            <a:spLocks noGrp="1"/>
          </p:cNvSpPr>
          <p:nvPr>
            <p:ph idx="1"/>
          </p:nvPr>
        </p:nvSpPr>
        <p:spPr/>
        <p:txBody>
          <a:bodyPr>
            <a:normAutofit/>
          </a:bodyPr>
          <a:lstStyle/>
          <a:p>
            <a:r>
              <a:rPr lang="en-US" sz="2400" dirty="0" smtClean="0"/>
              <a:t>JV Drill Tryouts will be held on Saturday April 28</a:t>
            </a:r>
            <a:r>
              <a:rPr lang="en-US" sz="2400" baseline="30000" dirty="0" smtClean="0"/>
              <a:t>th</a:t>
            </a:r>
            <a:r>
              <a:rPr lang="en-US" sz="2400" dirty="0" smtClean="0"/>
              <a:t> at approximately 1:00pm (following Panther Pride Officer tryouts)</a:t>
            </a:r>
          </a:p>
          <a:p>
            <a:r>
              <a:rPr lang="en-US" sz="2400" dirty="0" smtClean="0"/>
              <a:t>Panther Pride tryouts will be held on Friday April 27</a:t>
            </a:r>
            <a:r>
              <a:rPr lang="en-US" sz="2400" baseline="30000" dirty="0" smtClean="0"/>
              <a:t>th</a:t>
            </a:r>
            <a:r>
              <a:rPr lang="en-US" sz="2400" dirty="0" smtClean="0"/>
              <a:t> at 5:00pm</a:t>
            </a:r>
          </a:p>
          <a:p>
            <a:r>
              <a:rPr lang="en-US" sz="2400" dirty="0" smtClean="0"/>
              <a:t>All tryouts will be held in the LHS Purple Gym.</a:t>
            </a:r>
            <a:endParaRPr lang="en-US" sz="2400" dirty="0"/>
          </a:p>
        </p:txBody>
      </p:sp>
    </p:spTree>
    <p:extLst>
      <p:ext uri="{BB962C8B-B14F-4D97-AF65-F5344CB8AC3E}">
        <p14:creationId xmlns:p14="http://schemas.microsoft.com/office/powerpoint/2010/main" val="2979035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Tryout Clinics</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Hopefuls will need to dress in appropriate dance attire such as jazz shoes, leggings and shirts that fit.  Please no bare midriffs and no boy shorts. </a:t>
            </a:r>
          </a:p>
          <a:p>
            <a:r>
              <a:rPr lang="en-US" sz="2000" dirty="0" smtClean="0"/>
              <a:t>Hair is to be worn in a ponytail, no jewelry and no gum.</a:t>
            </a:r>
          </a:p>
          <a:p>
            <a:r>
              <a:rPr lang="en-US" sz="2000" dirty="0" smtClean="0"/>
              <a:t>A jazz dance, a technique combination and a kick combination will be taught at the clinics.  Technique and kick combinations can be found in the tryout packet.</a:t>
            </a:r>
          </a:p>
          <a:p>
            <a:r>
              <a:rPr lang="en-US" sz="2000" dirty="0" smtClean="0"/>
              <a:t>Hopefuls will work with Panther Pride Officers and Directors during the clinics.</a:t>
            </a:r>
          </a:p>
          <a:p>
            <a:r>
              <a:rPr lang="en-US" sz="2000" dirty="0" smtClean="0"/>
              <a:t>Clinics are closed to the public.</a:t>
            </a:r>
          </a:p>
        </p:txBody>
      </p:sp>
      <p:pic>
        <p:nvPicPr>
          <p:cNvPr id="4" name="Picture 3" descr="&lt;strong&gt;Dancer&lt;/strong&gt; Clipart Silhouette | Clipart Panda - Free Clipart Imag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3803" y="5033714"/>
            <a:ext cx="1524000" cy="1466088"/>
          </a:xfrm>
          <a:prstGeom prst="rect">
            <a:avLst/>
          </a:prstGeom>
        </p:spPr>
      </p:pic>
    </p:spTree>
    <p:extLst>
      <p:ext uri="{BB962C8B-B14F-4D97-AF65-F5344CB8AC3E}">
        <p14:creationId xmlns:p14="http://schemas.microsoft.com/office/powerpoint/2010/main" val="313436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53</TotalTime>
  <Words>1046</Words>
  <Application>Microsoft Office PowerPoint</Application>
  <PresentationFormat>Widescreen</PresentationFormat>
  <Paragraphs>58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Wingdings 3</vt:lpstr>
      <vt:lpstr>Ion Boardroom</vt:lpstr>
      <vt:lpstr>LHS JV Drill and Panther Pride Drill Team</vt:lpstr>
      <vt:lpstr>What are JV Drill and Panther Pride?</vt:lpstr>
      <vt:lpstr>What will I be involved in as a member?</vt:lpstr>
      <vt:lpstr>What are the costs involved?</vt:lpstr>
      <vt:lpstr>Drill Team Constitution</vt:lpstr>
      <vt:lpstr>Eligibility</vt:lpstr>
      <vt:lpstr>Important Dates</vt:lpstr>
      <vt:lpstr>Important Dates Continued</vt:lpstr>
      <vt:lpstr>Tryout Clinics</vt:lpstr>
      <vt:lpstr>TRYOUTS</vt:lpstr>
      <vt:lpstr>TRYOUTS</vt:lpstr>
      <vt:lpstr>LHS Drill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LHS JV Drill and Panther Pride</dc:title>
  <dc:creator>Cook, Caron</dc:creator>
  <cp:lastModifiedBy>Cook, Caron</cp:lastModifiedBy>
  <cp:revision>11</cp:revision>
  <dcterms:created xsi:type="dcterms:W3CDTF">2017-02-27T19:07:39Z</dcterms:created>
  <dcterms:modified xsi:type="dcterms:W3CDTF">2018-02-05T15:19:03Z</dcterms:modified>
</cp:coreProperties>
</file>